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treinaweb.com.br/blog/o-que-se-pode-fazer-com-javascript-hoje-em-dia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ristianogoncalves.me/posts/Tipos-de-dados-Javascript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ristianogoncalves.me/posts/Coercao-de-tipos-javascript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t.wikipedia.org/wiki/JavaScript" TargetMode="External"/><Relationship Id="rId4" Type="http://schemas.openxmlformats.org/officeDocument/2006/relationships/hyperlink" Target="https://developer.mozilla.org/pt-BR/docs/Web/JavaScript" TargetMode="External"/><Relationship Id="rId5" Type="http://schemas.openxmlformats.org/officeDocument/2006/relationships/hyperlink" Target="https://github.com/cezaraugusto/You-Dont-Know-JS/" TargetMode="External"/><Relationship Id="rId6" Type="http://schemas.openxmlformats.org/officeDocument/2006/relationships/hyperlink" Target="https://www.youtube.com/user/rodrigobrana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865750" y="2917950"/>
            <a:ext cx="3412500" cy="4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01</a:t>
            </a:r>
            <a:endParaRPr/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2865675" y="2841750"/>
            <a:ext cx="34125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Cristiano Gonçalves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625" y="-136000"/>
            <a:ext cx="20526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700" y="571500"/>
            <a:ext cx="6286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Netscape </a:t>
            </a:r>
            <a:r>
              <a:rPr lang="en"/>
              <a:t>contrata </a:t>
            </a:r>
            <a:r>
              <a:rPr b="1" lang="en"/>
              <a:t>Brendan Eich</a:t>
            </a:r>
            <a:r>
              <a:rPr lang="en"/>
              <a:t> para desenvolver uma linguagem para seu navegador, conhecida como </a:t>
            </a:r>
            <a:r>
              <a:rPr b="1" lang="en"/>
              <a:t>Mocha</a:t>
            </a:r>
            <a:r>
              <a:rPr lang="en"/>
              <a:t>. Logo antes do lançamento o mocha foi rebatizado para </a:t>
            </a:r>
            <a:r>
              <a:rPr b="1" lang="en"/>
              <a:t>LiveScript</a:t>
            </a:r>
            <a:r>
              <a:rPr lang="en"/>
              <a:t>.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75" y="876975"/>
            <a:ext cx="3897699" cy="38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Sun lança o </a:t>
            </a:r>
            <a:r>
              <a:rPr b="1" lang="en"/>
              <a:t>Java </a:t>
            </a:r>
            <a:r>
              <a:rPr lang="en"/>
              <a:t>e foi um sucesso.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Logo a Netscape a Sun fizeram um acordo com o objetivo de desbancar a microsoft e mudaram o nome da linguagem para Javascript.Foi uma jogada de marketing para aproveitar a popularidade do java.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PS: Java e Javascript são C like.</a:t>
            </a:r>
            <a:endParaRPr b="1"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1156797"/>
            <a:ext cx="3629250" cy="18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625" y="2931547"/>
            <a:ext cx="1867278" cy="18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1996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Microsoft </a:t>
            </a:r>
            <a:r>
              <a:rPr lang="en"/>
              <a:t>faz a engenharia reversa do javascript e lança o </a:t>
            </a:r>
            <a:r>
              <a:rPr b="1" lang="en"/>
              <a:t>Jscript</a:t>
            </a:r>
            <a:r>
              <a:rPr lang="en"/>
              <a:t>.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350" y="1615100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1997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netscape entra em contato com a ecma para padronizar o javascript e então lança sua versão padronizada chamada de ecmascript.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PS: Atualmente estamos na versão ES2018</a:t>
            </a:r>
            <a:endParaRPr b="1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175" y="2178200"/>
            <a:ext cx="35528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ligação entre Java e Javascript são como casa e casaco.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50" y="1629388"/>
            <a:ext cx="39624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325" y="1740575"/>
            <a:ext cx="3154650" cy="2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“A linguagem javascript é a única que as pessoas acham que não precisam aprender antes de começar a usar”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Douglas Crockford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50" y="1219600"/>
            <a:ext cx="5288324" cy="29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fazer uma alusão entre javascript e o microondas. No microonda temos diversos botões que executam diversas tarefas, mas no fim quase todo mundo só vai apertando o botão de 30 segundos um monte de vezes até chegar no tempo desejado e pronto.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do Javascript na web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75" y="1841500"/>
            <a:ext cx="6096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b="1" i="1" lang="en" sz="1800">
                <a:solidFill>
                  <a:srgbClr val="24292E"/>
                </a:solidFill>
                <a:highlight>
                  <a:srgbClr val="FFFFFF"/>
                </a:highlight>
              </a:rPr>
              <a:t>Apesar do JavaScript ser talvez uma das linguagens mais fáceis de se começar, suas excentricidades fazem com que o domínio sólido da linguagem seja muito menos comum do que em outras linguagens. Enquanto se precisa um conhecimento aprofundado em linguagens como C ou C++ para escrever um programa em grande escala, uma aplicação similar em JavaScript pode ser desenvolvida, e muitas vezes é, apenas arranhando parte do que a linguagem pode fazer de verdade</a:t>
            </a:r>
            <a:r>
              <a:rPr i="1" lang="en"/>
              <a:t>”</a:t>
            </a:r>
            <a:endParaRPr i="1"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Kyle Simpson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Importância do Javascript na web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Por muito tempo o javascript foi considerado uma linguagem ruim e bagunçada. Seu uso era basicamente para trazer algum tipo de interação nos sites e fazer algumas animações. Porém a linguagem evolui bastante, se tornou organizada, cheia de funcionalidades e hoje em dia não se limita mais aos navegadores.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Lugares onde o Javascript pode ser encontrado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1387150"/>
            <a:ext cx="1880050" cy="1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900" y="1125000"/>
            <a:ext cx="2513800" cy="1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350" y="1203600"/>
            <a:ext cx="2432250" cy="13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200" y="2884400"/>
            <a:ext cx="1764151" cy="15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300" y="2698800"/>
            <a:ext cx="1981250" cy="17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500" y="2757625"/>
            <a:ext cx="2187101" cy="16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Lugares onde o Javascript pode ser encontrado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Servidores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 TV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Internet das coisas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e IOS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Programas Desktop (windows, linux e mac)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Para uma listinha detalhada de algumas coisas que podem ser feitas com JS recomendo a leitura desse artigo: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https://www.treinaweb.com.br/blog/o-que-se-pode-fazer-com-javascript-hoje-em-dia/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 de desenvolvimento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5" y="1356250"/>
            <a:ext cx="3241350" cy="12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87" y="1205175"/>
            <a:ext cx="3669476" cy="1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250" y="2571750"/>
            <a:ext cx="4241649" cy="22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Interpretada (Mas isso não quer dizer que não existe algum tipo de compilação)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Case-sensitive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Fracamente tipada e com tipagem dinâmica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Multi-paradigma</a:t>
            </a:r>
            <a:r>
              <a:rPr lang="en"/>
              <a:t> (procedural, orientada a objetos e funcional)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Funções são de primeira classe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132587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Declaração de </a:t>
            </a:r>
            <a:r>
              <a:rPr lang="en"/>
              <a:t>variáveis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Var</a:t>
            </a:r>
            <a:endParaRPr b="1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var myVar = 1;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Let</a:t>
            </a:r>
            <a:endParaRPr b="1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et myVar = 1;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Const</a:t>
            </a:r>
            <a:endParaRPr b="1"/>
          </a:p>
          <a:p>
            <a:pPr indent="45720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onst myVar = 1;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dados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Linguagens tipadas: Também conhecidas como fortemente tipadas, são linguagens onde você é obrigado a declarar o tipo do dado. Ex: Java, C++, C#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Linguagens não tipadas: Também conhecidas como fracamente tipadas ou de tipagem dinâmica, são linguagens onde a conversão é feita durante a execução do programa e sem a necessidade do programador forçar a conversão. Ex: PHP, Javascript, Ruby, Python.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primitivos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Boolean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Objects(Arrays e functions)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Undefined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Null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Symbol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Recomendo a leitura para complementar o aprendizado: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http://cristianogoncalves.me/posts/Tipos-de-dados-Javascript/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Aritiméticos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,- , *, /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Relacionais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&gt;, &lt;, &gt;=, &lt;=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 igualdade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==, ===, !=, !==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Histórico da Internet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75" y="1291625"/>
            <a:ext cx="5936250" cy="3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Coerção de tipos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 coerção é o ato de converter tipos de valores. Como converter a string “42” para o number 42.</a:t>
            </a:r>
            <a:endParaRPr sz="1800"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875" y="1769702"/>
            <a:ext cx="4481350" cy="23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Coerção de tipos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coerção de tipos pode ser </a:t>
            </a:r>
            <a:r>
              <a:rPr lang="en"/>
              <a:t>implícita</a:t>
            </a:r>
            <a:r>
              <a:rPr lang="en"/>
              <a:t> ou </a:t>
            </a:r>
            <a:r>
              <a:rPr lang="en"/>
              <a:t>explícita. Ela é implícita quando ocorre por meio de alguma operação em que não existiu nenhuma indução para a coerção. Já a explícita ocorre</a:t>
            </a:r>
            <a:r>
              <a:rPr lang="en"/>
              <a:t> quando o programador força o programa a fazer a coerção.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</a:t>
            </a:r>
            <a:r>
              <a:rPr b="1" lang="en">
                <a:solidFill>
                  <a:schemeClr val="dk1"/>
                </a:solidFill>
              </a:rPr>
              <a:t>mplícita</a:t>
            </a:r>
            <a:r>
              <a:rPr b="1" lang="en"/>
              <a:t>:  </a:t>
            </a:r>
            <a:r>
              <a:rPr lang="en"/>
              <a:t>42 == ‘42’ // True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</a:t>
            </a:r>
            <a:r>
              <a:rPr b="1" lang="en">
                <a:solidFill>
                  <a:schemeClr val="dk1"/>
                </a:solidFill>
              </a:rPr>
              <a:t>xplícita</a:t>
            </a:r>
            <a:r>
              <a:rPr b="1" lang="en"/>
              <a:t>:  </a:t>
            </a:r>
            <a:r>
              <a:rPr lang="en"/>
              <a:t>parseInt(‘42’)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Recomendo a leitura para complementar o aprendizado: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http://cristianogoncalves.me/posts/Coercao-de-tipos-javascript/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Exercicios 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Declare 2 </a:t>
            </a:r>
            <a:r>
              <a:rPr lang="en"/>
              <a:t>variáveis</a:t>
            </a:r>
            <a:r>
              <a:rPr lang="en"/>
              <a:t> de formas diferentes e atribua valores de tipos diferentes.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Agora altere os valores das suas variáveis.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Crie uma variavel mySum com o valor 5 * 3.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Agora some 8 ao valor de mySum.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Crie uma </a:t>
            </a:r>
            <a:r>
              <a:rPr lang="en"/>
              <a:t>variável</a:t>
            </a:r>
            <a:r>
              <a:rPr lang="en"/>
              <a:t> nome e atribua seu name a ela, logo em seguida crie uma </a:t>
            </a:r>
            <a:r>
              <a:rPr lang="en"/>
              <a:t>variável</a:t>
            </a:r>
            <a:r>
              <a:rPr lang="en"/>
              <a:t> lastName e atribua seu sobre nome.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Agora crie uma </a:t>
            </a:r>
            <a:r>
              <a:rPr lang="en"/>
              <a:t>variável</a:t>
            </a:r>
            <a:r>
              <a:rPr lang="en"/>
              <a:t> chamada fullName que receba a concatenação das </a:t>
            </a:r>
            <a:r>
              <a:rPr lang="en"/>
              <a:t>variáveis</a:t>
            </a:r>
            <a:r>
              <a:rPr lang="en"/>
              <a:t> anteriores.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 5 tipos diferentes de dados primitivos.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Faça duas comparações entre um número e uma string. Uma comparação deve retornar true e a outra false.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Exercicios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Declare uma </a:t>
            </a:r>
            <a:r>
              <a:rPr lang="en"/>
              <a:t>variável</a:t>
            </a:r>
            <a:r>
              <a:rPr lang="en"/>
              <a:t> que receba o valor true sem utilizar a palavra true. Ou seja: myVar = true;  não é uma resposta válida.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Faça uma operação que retorne um NaN.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Digite 2 dados que tenham o valor lógico verdadeiro e 2 que tenham o valor lógico falso.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https://pt.wikipedia.org/wiki/JavaScript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https://developer.mozilla.org/pt-BR/docs/Web/JavaScript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https://github.com/cezaraugusto/You-Dont-Know-JS/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https://www.youtube.com/user/rodrigobranas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1969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 a </a:t>
            </a:r>
            <a:r>
              <a:rPr b="1" lang="en"/>
              <a:t>DARPA </a:t>
            </a:r>
            <a:r>
              <a:rPr lang="en"/>
              <a:t>(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Defense Advanced Research Projects Agency) tendo como um dos objetivos a proteção dos dados de bases militares.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75" y="1607413"/>
            <a:ext cx="31432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1970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 a </a:t>
            </a:r>
            <a:r>
              <a:rPr b="1" lang="en"/>
              <a:t>ARPANET</a:t>
            </a:r>
            <a:r>
              <a:rPr lang="en"/>
              <a:t>, inicialmente ela tinha o objetivo de ligar as universidades da </a:t>
            </a:r>
            <a:r>
              <a:rPr lang="en"/>
              <a:t>Califórnia</a:t>
            </a:r>
            <a:r>
              <a:rPr lang="en"/>
              <a:t>,  Stanford e o centro de matemática de Los Angeles.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ARPANET </a:t>
            </a:r>
            <a:r>
              <a:rPr lang="en"/>
              <a:t>usava do protocolo NCP(FTP, DNS)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450" y="983325"/>
            <a:ext cx="54768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1973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TCP/IP 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TCP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(Transmission Control Protocol - Protocolo de Controle de Transmissão) e o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(Internet Protocol - Protocolo de Internet, ou ainda, protocolo de interconexão)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500" y="1311300"/>
            <a:ext cx="2959751" cy="29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1977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 governo e os militares dos EUA não quiseram mais tomar conta da </a:t>
            </a:r>
            <a:r>
              <a:rPr b="1" lang="en"/>
              <a:t>ARPANET, </a:t>
            </a:r>
            <a:r>
              <a:rPr lang="en"/>
              <a:t> dando origem </a:t>
            </a:r>
            <a:r>
              <a:rPr lang="en"/>
              <a:t>a </a:t>
            </a:r>
            <a:r>
              <a:rPr b="1" lang="en"/>
              <a:t>Internet</a:t>
            </a:r>
            <a:r>
              <a:rPr lang="en"/>
              <a:t>.</a:t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825" y="2026800"/>
            <a:ext cx="33337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 Berners Lee</a:t>
            </a:r>
            <a:r>
              <a:rPr lang="en"/>
              <a:t> fazia parte de um projeto sobre </a:t>
            </a:r>
            <a:r>
              <a:rPr lang="en"/>
              <a:t>hipertexto</a:t>
            </a:r>
            <a:r>
              <a:rPr lang="en"/>
              <a:t> e quando conheceu o </a:t>
            </a:r>
            <a:r>
              <a:rPr b="1" lang="en"/>
              <a:t>TCP/IP </a:t>
            </a:r>
            <a:r>
              <a:rPr lang="en"/>
              <a:t>viu a possibilidade de transmitir hipertexto pela rede.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Logo ele criou o protocolo </a:t>
            </a:r>
            <a:r>
              <a:rPr b="1" lang="en"/>
              <a:t>HTTP</a:t>
            </a:r>
            <a:r>
              <a:rPr lang="en"/>
              <a:t>, o </a:t>
            </a:r>
            <a:r>
              <a:rPr b="1" lang="en"/>
              <a:t>HTML </a:t>
            </a:r>
            <a:r>
              <a:rPr lang="en"/>
              <a:t>e o conceito de </a:t>
            </a:r>
            <a:r>
              <a:rPr b="1" lang="en"/>
              <a:t>WWW</a:t>
            </a:r>
            <a:r>
              <a:rPr lang="en"/>
              <a:t>.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00" y="1055500"/>
            <a:ext cx="4821800" cy="3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Cliente Servidor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2097175"/>
            <a:ext cx="42291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